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5" r:id="rId4"/>
    <p:sldId id="309" r:id="rId5"/>
    <p:sldId id="274" r:id="rId6"/>
    <p:sldId id="310" r:id="rId7"/>
    <p:sldId id="276" r:id="rId8"/>
    <p:sldId id="280" r:id="rId9"/>
    <p:sldId id="287" r:id="rId10"/>
    <p:sldId id="314" r:id="rId11"/>
    <p:sldId id="323" r:id="rId12"/>
    <p:sldId id="325" r:id="rId13"/>
    <p:sldId id="326" r:id="rId14"/>
    <p:sldId id="327" r:id="rId15"/>
    <p:sldId id="328" r:id="rId16"/>
    <p:sldId id="329" r:id="rId17"/>
    <p:sldId id="330" r:id="rId18"/>
    <p:sldId id="322" r:id="rId19"/>
    <p:sldId id="315" r:id="rId20"/>
    <p:sldId id="316" r:id="rId21"/>
    <p:sldId id="317" r:id="rId22"/>
    <p:sldId id="318" r:id="rId23"/>
    <p:sldId id="319" r:id="rId24"/>
    <p:sldId id="320" r:id="rId25"/>
    <p:sldId id="281" r:id="rId26"/>
    <p:sldId id="282" r:id="rId27"/>
    <p:sldId id="308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563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892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640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69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4190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55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189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020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382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677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680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5ED0E-E328-40F5-9D52-7139C7B2FD8B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A02E4-CBA9-489E-B35A-227D54EE2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299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1015" y="1811214"/>
            <a:ext cx="11737731" cy="1558071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Recurrent Feature Reasoning for Image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Inpainting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11015" y="3760299"/>
            <a:ext cx="11605847" cy="794115"/>
          </a:xfrm>
        </p:spPr>
        <p:txBody>
          <a:bodyPr>
            <a:normAutofit/>
          </a:bodyPr>
          <a:lstStyle/>
          <a:p>
            <a:r>
              <a:rPr lang="en-US" altLang="zh-CN" sz="2800" dirty="0" err="1"/>
              <a:t>Jingyuan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Li, </a:t>
            </a:r>
            <a:r>
              <a:rPr lang="en-US" altLang="zh-CN" sz="2800" dirty="0"/>
              <a:t>Ning </a:t>
            </a:r>
            <a:r>
              <a:rPr lang="en-US" altLang="zh-CN" sz="2800" dirty="0" smtClean="0"/>
              <a:t>Wang, </a:t>
            </a:r>
            <a:r>
              <a:rPr lang="en-US" altLang="zh-CN" sz="2800" dirty="0" err="1"/>
              <a:t>Lefei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Zhang, </a:t>
            </a:r>
            <a:r>
              <a:rPr lang="en-US" altLang="zh-CN" sz="2800" dirty="0"/>
              <a:t>Bo </a:t>
            </a:r>
            <a:r>
              <a:rPr lang="en-US" altLang="zh-CN" sz="2800" dirty="0" smtClean="0"/>
              <a:t>Du, </a:t>
            </a:r>
            <a:r>
              <a:rPr lang="en-US" altLang="zh-CN" sz="2800" dirty="0" err="1"/>
              <a:t>Dacheng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Tao</a:t>
            </a:r>
            <a:endParaRPr lang="en-US" altLang="zh-CN" sz="2800" dirty="0"/>
          </a:p>
          <a:p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8736623" y="5433645"/>
            <a:ext cx="3455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报告人：贺蕴</a:t>
            </a:r>
            <a:endParaRPr lang="en-US" altLang="zh-CN" sz="2400" dirty="0"/>
          </a:p>
          <a:p>
            <a:r>
              <a:rPr lang="zh-CN" altLang="en-US" sz="2400" dirty="0"/>
              <a:t>学号：</a:t>
            </a:r>
            <a:r>
              <a:rPr lang="en-US" altLang="zh-CN" sz="2400" dirty="0"/>
              <a:t>20210240010</a:t>
            </a:r>
            <a:endParaRPr lang="zh-CN" alt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211015" y="301869"/>
            <a:ext cx="203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CVPR 2020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6190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1015" y="1811214"/>
            <a:ext cx="11737731" cy="1558071"/>
          </a:xfrm>
        </p:spPr>
        <p:txBody>
          <a:bodyPr>
            <a:normAutofit/>
          </a:bodyPr>
          <a:lstStyle/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Free-Form Image </a:t>
            </a:r>
            <a:r>
              <a:rPr lang="en-US" altLang="zh-CN" sz="4800" dirty="0" err="1">
                <a:latin typeface="Arial" panose="020B0604020202020204" pitchFamily="34" charset="0"/>
                <a:cs typeface="Arial" panose="020B0604020202020204" pitchFamily="34" charset="0"/>
              </a:rPr>
              <a:t>Inpainting</a:t>
            </a:r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 with Gated Convolution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99039" y="3760300"/>
            <a:ext cx="10128737" cy="697400"/>
          </a:xfrm>
        </p:spPr>
        <p:txBody>
          <a:bodyPr>
            <a:normAutofit fontScale="92500"/>
          </a:bodyPr>
          <a:lstStyle/>
          <a:p>
            <a:r>
              <a:rPr lang="en-US" altLang="zh-CN" sz="2800" dirty="0" err="1"/>
              <a:t>Jiahui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Yu, </a:t>
            </a:r>
            <a:r>
              <a:rPr lang="en-US" altLang="zh-CN" sz="2800" dirty="0" err="1" smtClean="0"/>
              <a:t>Zhe</a:t>
            </a:r>
            <a:r>
              <a:rPr lang="en-US" altLang="zh-CN" sz="2800" dirty="0" smtClean="0"/>
              <a:t> Lin, </a:t>
            </a:r>
            <a:r>
              <a:rPr lang="en-US" altLang="zh-CN" sz="2800" dirty="0" err="1" smtClean="0"/>
              <a:t>Jimei</a:t>
            </a:r>
            <a:r>
              <a:rPr lang="en-US" altLang="zh-CN" sz="2800" dirty="0" smtClean="0"/>
              <a:t> Yang, </a:t>
            </a:r>
            <a:r>
              <a:rPr lang="en-US" altLang="zh-CN" sz="2800" dirty="0" err="1" smtClean="0"/>
              <a:t>Xiaohui</a:t>
            </a:r>
            <a:r>
              <a:rPr lang="en-US" altLang="zh-CN" sz="2800" dirty="0" smtClean="0"/>
              <a:t> Shen, Xin Lu, Thomas Huang</a:t>
            </a:r>
            <a:endParaRPr lang="en-US" altLang="zh-CN" sz="2800" dirty="0"/>
          </a:p>
        </p:txBody>
      </p:sp>
      <p:sp>
        <p:nvSpPr>
          <p:cNvPr id="5" name="文本框 4"/>
          <p:cNvSpPr txBox="1"/>
          <p:nvPr/>
        </p:nvSpPr>
        <p:spPr>
          <a:xfrm>
            <a:off x="211015" y="301869"/>
            <a:ext cx="2224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ICCV 2019 Oral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2272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otivation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19288"/>
            <a:ext cx="10996246" cy="4337783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The proposed gated convolution solves the issue of vanilla convolution that treats all input pixels as valid ones, generalizes partial convolution by providing a learnable dynamic feature selection mechanism for each channel at each spatial location across all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layers</a:t>
            </a:r>
          </a:p>
        </p:txBody>
      </p:sp>
    </p:spTree>
    <p:extLst>
      <p:ext uri="{BB962C8B-B14F-4D97-AF65-F5344CB8AC3E}">
        <p14:creationId xmlns:p14="http://schemas.microsoft.com/office/powerpoint/2010/main" val="261641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Vanilla Convolutions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958244"/>
            <a:ext cx="10776438" cy="3389801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equation shows that for all spatial locations (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y,x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), the same ﬁlters are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applied</a:t>
            </a:r>
          </a:p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However, for image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inpainting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, the input are composed of both regions with valid pixels/features outside holes and invalid pixels/features (in shallow layers) or synthesized pixels/features (in deep layers) in masked regions.</a:t>
            </a:r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512" y="1824769"/>
            <a:ext cx="551497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83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Partial Convolutions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934191"/>
            <a:ext cx="10776438" cy="2378686"/>
          </a:xfrm>
        </p:spPr>
        <p:txBody>
          <a:bodyPr>
            <a:normAutofit/>
          </a:bodyPr>
          <a:lstStyle/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mask in next layer will be set to ones no matter how many pixels are covered by the ﬁlter range in previous layer </a:t>
            </a:r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Partial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convolution can be viewed as un-learnable single-channel feature hard-gating</a:t>
            </a:r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387" y="1793997"/>
            <a:ext cx="6753225" cy="10191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424" y="2916481"/>
            <a:ext cx="539115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25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Gated Convolutions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4083660"/>
            <a:ext cx="10776438" cy="230834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Instead of hard-gating mask updated with rules, gated convolutions learn soft mask automatically from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731" y="1919288"/>
            <a:ext cx="566737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3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Gated Convolutions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19288"/>
            <a:ext cx="7239000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7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ramework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61026"/>
            <a:ext cx="10067192" cy="491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28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Qualitative Comparisons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8992"/>
            <a:ext cx="9290538" cy="518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643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1015" y="1811214"/>
            <a:ext cx="11737731" cy="1558071"/>
          </a:xfrm>
        </p:spPr>
        <p:txBody>
          <a:bodyPr>
            <a:normAutofit/>
          </a:bodyPr>
          <a:lstStyle/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Contextual Residual Aggregation for Ultra High-Resolution Image </a:t>
            </a:r>
            <a:r>
              <a:rPr lang="en-US" altLang="zh-CN" sz="4800" dirty="0" err="1">
                <a:latin typeface="Arial" panose="020B0604020202020204" pitchFamily="34" charset="0"/>
                <a:cs typeface="Arial" panose="020B0604020202020204" pitchFamily="34" charset="0"/>
              </a:rPr>
              <a:t>Inpainting</a:t>
            </a:r>
            <a:endParaRPr lang="en-US" altLang="zh-CN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99039" y="3760300"/>
            <a:ext cx="10128737" cy="503970"/>
          </a:xfrm>
        </p:spPr>
        <p:txBody>
          <a:bodyPr>
            <a:normAutofit/>
          </a:bodyPr>
          <a:lstStyle/>
          <a:p>
            <a:r>
              <a:rPr lang="en-US" altLang="zh-CN" sz="2800" dirty="0" err="1"/>
              <a:t>Zili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Yi, </a:t>
            </a:r>
            <a:r>
              <a:rPr lang="en-US" altLang="zh-CN" sz="2800" dirty="0" err="1" smtClean="0"/>
              <a:t>Qiang</a:t>
            </a:r>
            <a:r>
              <a:rPr lang="en-US" altLang="zh-CN" sz="2800" dirty="0" smtClean="0"/>
              <a:t> Tang, </a:t>
            </a:r>
            <a:r>
              <a:rPr lang="en-US" altLang="zh-CN" sz="2800" dirty="0" err="1" smtClean="0"/>
              <a:t>Shekoofeh</a:t>
            </a:r>
            <a:r>
              <a:rPr lang="en-US" altLang="zh-CN" sz="2800" dirty="0" smtClean="0"/>
              <a:t> </a:t>
            </a:r>
            <a:r>
              <a:rPr lang="en-US" altLang="zh-CN" sz="2800" dirty="0" err="1" smtClean="0"/>
              <a:t>Azizi</a:t>
            </a:r>
            <a:r>
              <a:rPr lang="en-US" altLang="zh-CN" sz="2800" dirty="0" smtClean="0"/>
              <a:t>, </a:t>
            </a:r>
            <a:r>
              <a:rPr lang="en-US" altLang="zh-CN" sz="2800" dirty="0" err="1" smtClean="0"/>
              <a:t>Daesik</a:t>
            </a:r>
            <a:r>
              <a:rPr lang="en-US" altLang="zh-CN" sz="2800" dirty="0" smtClean="0"/>
              <a:t> Jang, Zhan </a:t>
            </a:r>
            <a:r>
              <a:rPr lang="en-US" altLang="zh-CN" sz="2800" dirty="0"/>
              <a:t>Xu </a:t>
            </a:r>
            <a:endParaRPr lang="zh-CN" altLang="en-US" sz="2800" dirty="0"/>
          </a:p>
        </p:txBody>
      </p:sp>
      <p:sp>
        <p:nvSpPr>
          <p:cNvPr id="4" name="文本框 3"/>
          <p:cNvSpPr txBox="1"/>
          <p:nvPr/>
        </p:nvSpPr>
        <p:spPr>
          <a:xfrm>
            <a:off x="211014" y="301869"/>
            <a:ext cx="229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CVPR 2020 Oral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54141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otivation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19288"/>
            <a:ext cx="10996246" cy="4337783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Recently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data-driven image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inpainting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methods  can only handle low-resolution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inputs due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to memory limitations 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Naive up-sampling of the low-resolution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inpainted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result can merely yield a large yet blurry result. Whereas, </a:t>
            </a:r>
            <a:r>
              <a:rPr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high-frequency residual image onto the large blurry image can generate a sharp </a:t>
            </a:r>
            <a:r>
              <a:rPr lang="en-US" altLang="zh-CN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We propose a Contextual Residual Aggregation (CRA) mechanism that can produce high-frequency residuals for missing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contents,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thus only requiring a low-resolution prediction from the network</a:t>
            </a:r>
          </a:p>
        </p:txBody>
      </p:sp>
    </p:spTree>
    <p:extLst>
      <p:ext uri="{BB962C8B-B14F-4D97-AF65-F5344CB8AC3E}">
        <p14:creationId xmlns:p14="http://schemas.microsoft.com/office/powerpoint/2010/main" val="120126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otivation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265240"/>
            <a:ext cx="10996246" cy="3300291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Filling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 large continuous holes remains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difﬁcult: </a:t>
            </a:r>
            <a:r>
              <a:rPr lang="en-US" altLang="zh-CN" dirty="0">
                <a:latin typeface="+mn-ea"/>
                <a:cs typeface="Arial" panose="020B0604020202020204" pitchFamily="34" charset="0"/>
              </a:rPr>
              <a:t> correlations are weakened and the constraints for the hole center </a:t>
            </a:r>
            <a:r>
              <a:rPr lang="en-US" altLang="zh-CN" dirty="0" smtClean="0">
                <a:latin typeface="+mn-ea"/>
                <a:cs typeface="Arial" panose="020B0604020202020204" pitchFamily="34" charset="0"/>
              </a:rPr>
              <a:t>loosen</a:t>
            </a:r>
          </a:p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Recurrent Feature Reasoning(RFR) module: </a:t>
            </a:r>
            <a:r>
              <a:rPr lang="en-US" altLang="zh-CN" dirty="0" smtClean="0">
                <a:latin typeface="+mn-ea"/>
                <a:cs typeface="Arial" panose="020B0604020202020204" pitchFamily="34" charset="0"/>
              </a:rPr>
              <a:t>recurrently infers the hole boundaries of the convolutional feature maps and then uses them as clues for further inference</a:t>
            </a:r>
          </a:p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Knowledge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Consistent Attention (KCA)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module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zh-CN" dirty="0">
                <a:latin typeface="+mn-ea"/>
                <a:cs typeface="Arial" panose="020B0604020202020204" pitchFamily="34" charset="0"/>
              </a:rPr>
              <a:t>capture information from distant places in the feature map for RFR</a:t>
            </a:r>
          </a:p>
        </p:txBody>
      </p:sp>
    </p:spTree>
    <p:extLst>
      <p:ext uri="{BB962C8B-B14F-4D97-AF65-F5344CB8AC3E}">
        <p14:creationId xmlns:p14="http://schemas.microsoft.com/office/powerpoint/2010/main" val="59296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The Overall Pipeline</a:t>
            </a:r>
            <a:endParaRPr lang="zh-CN" altLang="en-US" sz="3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614"/>
            <a:ext cx="10345615" cy="493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Attention Computing Module (ACM)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19288"/>
            <a:ext cx="10776438" cy="4428758"/>
          </a:xfrm>
        </p:spPr>
        <p:txBody>
          <a:bodyPr>
            <a:normAutofit/>
          </a:bodyPr>
          <a:lstStyle/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is divided into patches and ACM calculates the cosine similarity between patches inside and outside missing regions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Softmax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is applied on the similarity scores to obtain the attention scores for each patch: </a:t>
            </a:r>
          </a:p>
          <a:p>
            <a:pPr marL="0" indent="0">
              <a:buNone/>
            </a:pPr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444" y="2822331"/>
            <a:ext cx="3409950" cy="6858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012" y="4411174"/>
            <a:ext cx="2085975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9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Attention Transfer Module (ATM)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19288"/>
            <a:ext cx="10776438" cy="4428758"/>
          </a:xfrm>
        </p:spPr>
        <p:txBody>
          <a:bodyPr>
            <a:normAutofit/>
          </a:bodyPr>
          <a:lstStyle/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corresponding holes in the lower-level feature maps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be ﬁlled with contextual patches weighted by the attention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scores: </a:t>
            </a:r>
          </a:p>
          <a:p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As the size of feature maps varies by layer, the size of patches should vary accordingly</a:t>
            </a:r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6269" y="2865193"/>
            <a:ext cx="2400300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78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Residual Aggregation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19288"/>
            <a:ext cx="10776438" cy="4428758"/>
          </a:xfrm>
        </p:spPr>
        <p:txBody>
          <a:bodyPr>
            <a:normAutofit/>
          </a:bodyPr>
          <a:lstStyle/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residuals for the missing contents can be calculated by aggregating the weighted contextual residuals obtained from previous steps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137" y="2880946"/>
            <a:ext cx="2371725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00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Architecture of Generator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2051172"/>
            <a:ext cx="11242430" cy="305715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We use a two-stage coarse-to-ﬁne network architecture where the coarse network hallucinates rough missing contents, and the reﬁne network predicts ﬁner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Reﬁne network computes contextual attention scores with a high-level feature map and performs attention transfer on multiple lower-level feature maps</a:t>
            </a:r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Light Weight Gated Convolution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751140"/>
            <a:ext cx="10776438" cy="252656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depth-separable LWGC employs a depth-wise convolution followed by a 1 × 1 convolution to compute gates </a:t>
            </a:r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pixelwise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LWGC uses a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pixelwise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or 1×1 convolution to compute the gates </a:t>
            </a:r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single-channel LWGC outputs a single-channel mask that is broadcast to all feature channels during multiplication</a:t>
            </a:r>
            <a:endParaRPr lang="en-US" altLang="zh-CN" sz="2400" dirty="0" smtClean="0">
              <a:latin typeface="+mn-ea"/>
              <a:cs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247" y="1848950"/>
            <a:ext cx="3286125" cy="1333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419" y="1848950"/>
            <a:ext cx="489585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Qualitative </a:t>
            </a:r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Comparisons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38655"/>
            <a:ext cx="10249266" cy="494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8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666392" y="2743200"/>
            <a:ext cx="42466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zh-CN" altLang="en-US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52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Recurrent Feature Reasoning </a:t>
            </a:r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Module</a:t>
            </a:r>
            <a:endParaRPr lang="zh-CN" altLang="en-US" sz="3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90688"/>
            <a:ext cx="10515601" cy="449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8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Area Identiﬁcation: Partial </a:t>
            </a:r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Convolution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4126888"/>
            <a:ext cx="10776438" cy="1278060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deﬁne the difference between the updated masks and the input masks as the areas to be inferred in this recurrence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387" y="1793997"/>
            <a:ext cx="6753225" cy="10191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424" y="3012830"/>
            <a:ext cx="539115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30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Feature </a:t>
            </a:r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Reasoning </a:t>
            </a:r>
            <a:endParaRPr lang="en-US" altLang="zh-C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265240"/>
            <a:ext cx="10776438" cy="3238745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imply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stack a few encoding and decoding layers and bridge them using skip connections 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he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updated mask and the partially inferred feature maps are directly sent to the next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recurrence</a:t>
            </a:r>
          </a:p>
        </p:txBody>
      </p:sp>
    </p:spTree>
    <p:extLst>
      <p:ext uri="{BB962C8B-B14F-4D97-AF65-F5344CB8AC3E}">
        <p14:creationId xmlns:p14="http://schemas.microsoft.com/office/powerpoint/2010/main" val="3847013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Feature Merging 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599349"/>
            <a:ext cx="10776438" cy="127806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The values in the output feature map are only calculated from the feature maps whose corresponding locations have been ﬁlled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512" y="1919288"/>
            <a:ext cx="475297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3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Knowledge Consistent Attention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19288"/>
            <a:ext cx="10383717" cy="418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07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Knowledge Consistent Attention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19288"/>
            <a:ext cx="10776438" cy="442875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cosine similarity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smooth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attention scores : </a:t>
            </a:r>
          </a:p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softmax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function</a:t>
            </a:r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x,y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) is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valid </a:t>
            </a:r>
            <a:r>
              <a:rPr lang="en-US" altLang="zh-CN" sz="2400" dirty="0" smtClean="0">
                <a:latin typeface="+mn-ea"/>
                <a:cs typeface="Arial" panose="020B0604020202020204" pitchFamily="34" charset="0"/>
              </a:rPr>
              <a:t>: </a:t>
            </a:r>
          </a:p>
          <a:p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x,y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) is </a:t>
            </a:r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not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valid </a:t>
            </a:r>
            <a:r>
              <a:rPr lang="en-US" altLang="zh-CN" sz="2400" dirty="0" smtClean="0">
                <a:latin typeface="+mn-ea"/>
                <a:cs typeface="Arial" panose="020B0604020202020204" pitchFamily="34" charset="0"/>
              </a:rPr>
              <a:t>:</a:t>
            </a:r>
          </a:p>
          <a:p>
            <a:endParaRPr lang="en-US" altLang="zh-CN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new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feature map </a:t>
            </a:r>
            <a:r>
              <a:rPr lang="en-US" altLang="zh-CN" sz="2400" dirty="0" smtClean="0">
                <a:latin typeface="+mn-ea"/>
                <a:cs typeface="Arial" panose="020B0604020202020204" pitchFamily="34" charset="0"/>
              </a:rPr>
              <a:t>:</a:t>
            </a:r>
          </a:p>
          <a:p>
            <a:endParaRPr lang="en-US" altLang="zh-CN" sz="2400" dirty="0" smtClean="0">
              <a:latin typeface="+mn-ea"/>
              <a:cs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045" y="1707173"/>
            <a:ext cx="5400675" cy="8763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438" y="2583473"/>
            <a:ext cx="6172200" cy="8667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005" y="3629392"/>
            <a:ext cx="6334125" cy="5143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6122" y="4658640"/>
            <a:ext cx="3552825" cy="5143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4045" y="5405345"/>
            <a:ext cx="5248275" cy="8001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79494" y="5370453"/>
            <a:ext cx="2266950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10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Arial" panose="020B0604020202020204" pitchFamily="34" charset="0"/>
                <a:cs typeface="Arial" panose="020B0604020202020204" pitchFamily="34" charset="0"/>
              </a:rPr>
              <a:t>Qualitative Comparisons</a:t>
            </a:r>
            <a:endParaRPr lang="en-US" altLang="zh-CN" sz="3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9186"/>
            <a:ext cx="9056078" cy="521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8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11931</TotalTime>
  <Words>709</Words>
  <Application>Microsoft Office PowerPoint</Application>
  <PresentationFormat>宽屏</PresentationFormat>
  <Paragraphs>74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1" baseType="lpstr">
      <vt:lpstr>等线</vt:lpstr>
      <vt:lpstr>等线 Light</vt:lpstr>
      <vt:lpstr>Arial</vt:lpstr>
      <vt:lpstr>Office 主题​​</vt:lpstr>
      <vt:lpstr>Recurrent Feature Reasoning for Image Inpainting</vt:lpstr>
      <vt:lpstr>Motivation</vt:lpstr>
      <vt:lpstr>Recurrent Feature Reasoning Module</vt:lpstr>
      <vt:lpstr> Area Identiﬁcation: Partial Convolution</vt:lpstr>
      <vt:lpstr>Feature Reasoning </vt:lpstr>
      <vt:lpstr> Feature Merging </vt:lpstr>
      <vt:lpstr>Knowledge Consistent Attention</vt:lpstr>
      <vt:lpstr>Knowledge Consistent Attention</vt:lpstr>
      <vt:lpstr>Qualitative Comparisons</vt:lpstr>
      <vt:lpstr>Free-Form Image Inpainting with Gated Convolution</vt:lpstr>
      <vt:lpstr>Motivation</vt:lpstr>
      <vt:lpstr>Vanilla Convolutions</vt:lpstr>
      <vt:lpstr>Partial Convolutions</vt:lpstr>
      <vt:lpstr>Gated Convolutions</vt:lpstr>
      <vt:lpstr>Gated Convolutions</vt:lpstr>
      <vt:lpstr>Framework</vt:lpstr>
      <vt:lpstr>Qualitative Comparisons</vt:lpstr>
      <vt:lpstr>Contextual Residual Aggregation for Ultra High-Resolution Image Inpainting</vt:lpstr>
      <vt:lpstr>Motivation</vt:lpstr>
      <vt:lpstr>The Overall Pipeline</vt:lpstr>
      <vt:lpstr>Attention Computing Module (ACM)</vt:lpstr>
      <vt:lpstr>Attention Transfer Module (ATM)</vt:lpstr>
      <vt:lpstr>Residual Aggregation</vt:lpstr>
      <vt:lpstr>Architecture of Generator</vt:lpstr>
      <vt:lpstr>Light Weight Gated Convolution</vt:lpstr>
      <vt:lpstr>Qualitative Comparisons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inpainting</dc:title>
  <dc:creator>贺 蕴</dc:creator>
  <cp:lastModifiedBy>贺 蕴</cp:lastModifiedBy>
  <cp:revision>163</cp:revision>
  <dcterms:created xsi:type="dcterms:W3CDTF">2020-07-26T01:39:41Z</dcterms:created>
  <dcterms:modified xsi:type="dcterms:W3CDTF">2020-10-21T12:57:09Z</dcterms:modified>
</cp:coreProperties>
</file>